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7" r:id="rId4"/>
    <p:sldId id="269" r:id="rId5"/>
    <p:sldId id="270" r:id="rId6"/>
    <p:sldId id="271" r:id="rId7"/>
    <p:sldId id="272" r:id="rId8"/>
    <p:sldId id="262" r:id="rId9"/>
    <p:sldId id="264" r:id="rId10"/>
    <p:sldId id="258" r:id="rId11"/>
    <p:sldId id="259" r:id="rId12"/>
    <p:sldId id="260" r:id="rId13"/>
    <p:sldId id="265" r:id="rId14"/>
    <p:sldId id="274" r:id="rId15"/>
    <p:sldId id="261" r:id="rId16"/>
    <p:sldId id="266" r:id="rId17"/>
    <p:sldId id="263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9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0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3861B555-13E8-443D-92BD-891906DCE4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55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3236B15F-3193-4A4B-AF4D-E9908CA0CC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563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D19A45-8D02-46D5-938B-0BBA06F13520}" type="slidenum">
              <a:rPr lang="en-US"/>
              <a:pPr/>
              <a:t>8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01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701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946E2-A00B-4EB5-B516-6DA670AF0B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889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7175-1EB5-4D43-81A0-8AB01CC8E4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80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F43CC392-8666-4723-B3CB-53C21BC682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80010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738" y="3962400"/>
            <a:ext cx="80010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7C400D44-5D84-4B7D-8C20-ACB61B8078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80010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738" y="3962400"/>
            <a:ext cx="8001000" cy="205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BAC83534-74D6-413F-A9D2-10D0491F46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M. Guymon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Pleasant Grove High School</a:t>
            </a:r>
          </a:p>
          <a:p>
            <a:r>
              <a:rPr lang="en-US"/>
              <a:t>Spring 2003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7FE17FF8-E319-4C6E-9C64-49F33C769B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EB6B8-76F0-413B-961F-EA3FF6B716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61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AB71D-C6FC-4322-BF6C-23EA21CDA1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07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B5043-C957-410E-BC61-FEECC411F4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0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526EA-4E03-4D84-AD5A-5FA3046234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70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887A-E9D3-44B8-B1C9-9C20DC1181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70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A4B0-4A2A-46B8-BFF6-FAD50BF5ECE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11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DC196-B554-4757-A770-76ED483161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77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Guymon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Pleasant Grove High School</a:t>
            </a:r>
          </a:p>
          <a:p>
            <a:r>
              <a:rPr lang="en-US" smtClean="0"/>
              <a:t>Spring 2003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CA22B-0FAF-4A0B-82E8-9943FC0E33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9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/>
              <a:t>Networks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Computer Technology</a:t>
            </a:r>
            <a:endParaRPr lang="en-US" i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381000"/>
            <a:ext cx="2895600" cy="217170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Terms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File Server</a:t>
            </a:r>
          </a:p>
          <a:p>
            <a:pPr lvl="1"/>
            <a:r>
              <a:rPr lang="en-US"/>
              <a:t>A computer connected to a network that distributes resources to other users</a:t>
            </a:r>
          </a:p>
          <a:p>
            <a:pPr lvl="2"/>
            <a:r>
              <a:rPr lang="en-US"/>
              <a:t>Contains the software to manage and process files for other network users</a:t>
            </a:r>
          </a:p>
          <a:p>
            <a:r>
              <a:rPr lang="en-US"/>
              <a:t>Host Computer</a:t>
            </a:r>
          </a:p>
          <a:p>
            <a:pPr lvl="1"/>
            <a:r>
              <a:rPr lang="en-US"/>
              <a:t>Refers to any computer that provides services to network users</a:t>
            </a:r>
          </a:p>
          <a:p>
            <a:pPr lvl="2"/>
            <a:r>
              <a:rPr lang="en-US"/>
              <a:t>Used more commonly with the Internet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bldLvl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Terms (continued)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Workstation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Refers to a personal computer connected to a network</a:t>
            </a:r>
          </a:p>
          <a:p>
            <a:pPr lvl="2">
              <a:lnSpc>
                <a:spcPct val="90000"/>
              </a:lnSpc>
            </a:pPr>
            <a:r>
              <a:rPr lang="en-US" sz="2000" dirty="0"/>
              <a:t>Example</a:t>
            </a:r>
          </a:p>
          <a:p>
            <a:pPr lvl="3">
              <a:lnSpc>
                <a:spcPct val="90000"/>
              </a:lnSpc>
            </a:pPr>
            <a:r>
              <a:rPr lang="en-US" sz="1800" dirty="0"/>
              <a:t>Each computer in the classroom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Client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Refers to the software on a computer that allows the user to access the server</a:t>
            </a:r>
          </a:p>
          <a:p>
            <a:pPr lvl="2">
              <a:lnSpc>
                <a:spcPct val="90000"/>
              </a:lnSpc>
            </a:pPr>
            <a:r>
              <a:rPr lang="en-US" sz="2000" dirty="0" smtClean="0"/>
              <a:t>Examples</a:t>
            </a:r>
            <a:endParaRPr lang="en-US" sz="2000" dirty="0"/>
          </a:p>
          <a:p>
            <a:pPr lvl="3">
              <a:lnSpc>
                <a:spcPct val="90000"/>
              </a:lnSpc>
            </a:pPr>
            <a:r>
              <a:rPr lang="en-US" sz="1800" dirty="0" smtClean="0"/>
              <a:t>Novell Netware</a:t>
            </a:r>
          </a:p>
          <a:p>
            <a:pPr lvl="3">
              <a:lnSpc>
                <a:spcPct val="90000"/>
              </a:lnSpc>
            </a:pPr>
            <a:r>
              <a:rPr lang="en-US" sz="1800" dirty="0" smtClean="0"/>
              <a:t>Microsoft Active Directory </a:t>
            </a:r>
            <a:br>
              <a:rPr lang="en-US" sz="1800" dirty="0" smtClean="0"/>
            </a:br>
            <a:r>
              <a:rPr lang="en-US" sz="1800" dirty="0" smtClean="0"/>
              <a:t>(what we use at Timberline)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10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0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 bldLvl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Interface Card (NIC)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514600"/>
            <a:ext cx="3327772" cy="23431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2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752600"/>
            <a:ext cx="392430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/>
              <a:t>Small circuit board that coverts the digital signals from a computer into signals that can travel over a network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Desktop Computers have the NIC inside the case with a jack on the outside for the network cable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Example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Our classroom computers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Notebook or Laptop Computers have a special card that fits into a slot or opening in the </a:t>
            </a:r>
            <a:r>
              <a:rPr lang="en-US" sz="1800" dirty="0" smtClean="0"/>
              <a:t>case.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11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1" build="p" bldLvl="5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Addresses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unique identifying number assigned to each computer connected to the internet</a:t>
            </a:r>
          </a:p>
          <a:p>
            <a:pPr lvl="1"/>
            <a:r>
              <a:rPr lang="en-US" dirty="0"/>
              <a:t>Example – 204.127.102.001</a:t>
            </a:r>
          </a:p>
          <a:p>
            <a:pPr lvl="1"/>
            <a:r>
              <a:rPr lang="en-US" dirty="0"/>
              <a:t>Each computer on a network should have its own separate IP Address or conflicts will occur when there are duplicate </a:t>
            </a:r>
            <a:r>
              <a:rPr lang="en-US" dirty="0" smtClean="0"/>
              <a:t>addresses</a:t>
            </a:r>
          </a:p>
          <a:p>
            <a:r>
              <a:rPr lang="en-US" sz="2800" dirty="0"/>
              <a:t>IPv6 is the successor to the Internet's first addressing infrastructure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WiFi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mechanism for wirelessly connecting electronic devices. A device enabled with Wi-Fi, such as a personal computer, video game console, smartphone, or digital audio player, can connect to the Internet via a wireless network access point.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609600"/>
            <a:ext cx="1295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309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Connections Devices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100" dirty="0"/>
              <a:t>Modem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 device that sends and receives data to and from computers over telephone lines. </a:t>
            </a:r>
          </a:p>
          <a:p>
            <a:pPr>
              <a:lnSpc>
                <a:spcPct val="90000"/>
              </a:lnSpc>
            </a:pPr>
            <a:r>
              <a:rPr lang="en-US" sz="2100" dirty="0"/>
              <a:t>Hubs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 </a:t>
            </a:r>
            <a:r>
              <a:rPr lang="en-US" sz="1800" dirty="0"/>
              <a:t>A device that connects several components of a network 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100" dirty="0"/>
              <a:t>Routers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 device that connects at least two networks</a:t>
            </a:r>
          </a:p>
          <a:p>
            <a:pPr>
              <a:lnSpc>
                <a:spcPct val="90000"/>
              </a:lnSpc>
            </a:pPr>
            <a:r>
              <a:rPr lang="en-US" sz="2100" dirty="0"/>
              <a:t>Gateway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 device that serves as an entrance to another </a:t>
            </a:r>
            <a:r>
              <a:rPr lang="en-US" sz="1800" dirty="0" smtClean="0"/>
              <a:t>network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100" dirty="0" smtClean="0"/>
              <a:t>Switch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A network switch or switching hub is a computer networking device that connects network segments or network devices</a:t>
            </a:r>
          </a:p>
          <a:p>
            <a:pPr>
              <a:lnSpc>
                <a:spcPct val="90000"/>
              </a:lnSpc>
            </a:pPr>
            <a:r>
              <a:rPr lang="en-US" sz="2100" dirty="0"/>
              <a:t>All of these can be used alone </a:t>
            </a:r>
            <a:r>
              <a:rPr lang="en-US" sz="2100" dirty="0" smtClean="0"/>
              <a:t>or in a </a:t>
            </a:r>
            <a:r>
              <a:rPr lang="en-US" sz="2100" dirty="0"/>
              <a:t>combination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10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100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1000"/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100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bldLvl="5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End!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048000"/>
            <a:ext cx="7010400" cy="1600200"/>
          </a:xfrm>
        </p:spPr>
        <p:txBody>
          <a:bodyPr/>
          <a:lstStyle/>
          <a:p>
            <a:r>
              <a:rPr lang="en-US" dirty="0"/>
              <a:t>Use these notes </a:t>
            </a:r>
            <a:r>
              <a:rPr lang="en-US" dirty="0" smtClean="0"/>
              <a:t>to complete the Review </a:t>
            </a:r>
            <a:r>
              <a:rPr lang="en-US" dirty="0" smtClean="0"/>
              <a:t>activity</a:t>
            </a:r>
            <a:endParaRPr lang="en-US" dirty="0"/>
          </a:p>
        </p:txBody>
      </p:sp>
      <p:pic>
        <p:nvPicPr>
          <p:cNvPr id="26630" name="Picture 6" descr="j02166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4851400"/>
            <a:ext cx="1768475" cy="1238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None/>
            </a:pPr>
            <a:r>
              <a:rPr lang="en-US" dirty="0"/>
              <a:t>Parsons, June </a:t>
            </a:r>
            <a:r>
              <a:rPr lang="en-US" dirty="0" err="1"/>
              <a:t>Jamrich</a:t>
            </a:r>
            <a:r>
              <a:rPr lang="en-US" dirty="0"/>
              <a:t>, and Dan </a:t>
            </a:r>
            <a:r>
              <a:rPr lang="en-US" dirty="0" err="1"/>
              <a:t>Oja</a:t>
            </a:r>
            <a:r>
              <a:rPr lang="en-US" dirty="0"/>
              <a:t>. </a:t>
            </a:r>
            <a:r>
              <a:rPr lang="en-US" u="sng" dirty="0"/>
              <a:t>Computer Concepts</a:t>
            </a:r>
            <a:r>
              <a:rPr lang="en-US" dirty="0"/>
              <a:t>. Boston: Course Technology - Thompson Learning, 2002. </a:t>
            </a:r>
            <a:endParaRPr lang="en-US" dirty="0" smtClean="0"/>
          </a:p>
          <a:p>
            <a:pPr marL="342900" indent="-342900">
              <a:buNone/>
            </a:pPr>
            <a:r>
              <a:rPr lang="en-US" dirty="0"/>
              <a:t>http://en.wikipedia.org/wiki/Computer_networks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400" dirty="0"/>
              <a:t>A computer network, or simply a network, is a collection of computers and other hardware components interconnected by communication channels that allow sharing of resources and </a:t>
            </a:r>
            <a:r>
              <a:rPr lang="en-US" sz="2400" dirty="0" smtClean="0"/>
              <a:t>information.</a:t>
            </a:r>
            <a:endParaRPr lang="en-US" sz="24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0F1F3"/>
              </a:clrFrom>
              <a:clrTo>
                <a:srgbClr val="F0F1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09800"/>
            <a:ext cx="3865776" cy="2895600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build="p" bldLvl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Beginnings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Defense </a:t>
            </a:r>
            <a:r>
              <a:rPr lang="en-US" dirty="0"/>
              <a:t>A</a:t>
            </a:r>
            <a:r>
              <a:rPr lang="en-US" dirty="0" smtClean="0"/>
              <a:t>dvanced </a:t>
            </a:r>
            <a:r>
              <a:rPr lang="en-US" dirty="0"/>
              <a:t>Research Projects Agency (DARPA) funded the design of the Advanced Research Projects Agency Network (ARPANET) for the United States Department of Defense.  The First operational computer network in the </a:t>
            </a:r>
            <a:r>
              <a:rPr lang="en-US" dirty="0" smtClean="0"/>
              <a:t>world began </a:t>
            </a:r>
            <a:r>
              <a:rPr lang="en-US" dirty="0"/>
              <a:t>in </a:t>
            </a:r>
            <a:r>
              <a:rPr lang="en-US" dirty="0" smtClean="0"/>
              <a:t>the late 1960’s.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122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Facilitates communications</a:t>
            </a:r>
          </a:p>
          <a:p>
            <a:r>
              <a:rPr lang="en-US" dirty="0" smtClean="0"/>
              <a:t>Permits sharing of files, data, and other types of information</a:t>
            </a:r>
          </a:p>
          <a:p>
            <a:r>
              <a:rPr lang="en-US" dirty="0" smtClean="0"/>
              <a:t>Share network and computing resources (i.e. network printer)</a:t>
            </a:r>
          </a:p>
          <a:p>
            <a:r>
              <a:rPr lang="en-US" dirty="0"/>
              <a:t>M</a:t>
            </a:r>
            <a:r>
              <a:rPr lang="en-US" dirty="0" smtClean="0"/>
              <a:t>ay be insecure</a:t>
            </a:r>
          </a:p>
          <a:p>
            <a:r>
              <a:rPr lang="en-US" dirty="0" smtClean="0"/>
              <a:t>May interfere with other technologies</a:t>
            </a:r>
          </a:p>
          <a:p>
            <a:r>
              <a:rPr lang="en-US" dirty="0" smtClean="0"/>
              <a:t>May be difficult to set up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838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</a:t>
            </a:r>
            <a:r>
              <a:rPr lang="en-US" dirty="0"/>
              <a:t>N</a:t>
            </a:r>
            <a:r>
              <a:rPr lang="en-US" dirty="0" smtClean="0"/>
              <a:t>etwork </a:t>
            </a:r>
            <a:r>
              <a:rPr lang="en-US" dirty="0"/>
              <a:t>W</a:t>
            </a:r>
            <a:r>
              <a:rPr lang="en-US" dirty="0" smtClean="0"/>
              <a:t>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343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Twisted pair</a:t>
            </a:r>
          </a:p>
          <a:p>
            <a:pPr lvl="1"/>
            <a:r>
              <a:rPr lang="en-US" dirty="0" smtClean="0"/>
              <a:t>telecommunication</a:t>
            </a:r>
          </a:p>
          <a:p>
            <a:r>
              <a:rPr lang="en-US" dirty="0" smtClean="0"/>
              <a:t>Coaxial cable</a:t>
            </a:r>
          </a:p>
          <a:p>
            <a:pPr lvl="1"/>
            <a:r>
              <a:rPr lang="en-US" dirty="0" smtClean="0"/>
              <a:t>Television, office buildings and LANs</a:t>
            </a:r>
          </a:p>
          <a:p>
            <a:r>
              <a:rPr lang="en-US" dirty="0"/>
              <a:t>I</a:t>
            </a:r>
            <a:r>
              <a:rPr lang="en-US" dirty="0" smtClean="0"/>
              <a:t>TU-T b.hn</a:t>
            </a:r>
          </a:p>
          <a:p>
            <a:pPr lvl="1"/>
            <a:r>
              <a:rPr lang="en-US" dirty="0" smtClean="0"/>
              <a:t>Uses home wiring (Coaxial able, phone lines, etc.)</a:t>
            </a:r>
          </a:p>
          <a:p>
            <a:r>
              <a:rPr lang="en-US" dirty="0" smtClean="0"/>
              <a:t>Optical Fiber Cable </a:t>
            </a:r>
          </a:p>
          <a:p>
            <a:pPr lvl="1"/>
            <a:r>
              <a:rPr lang="en-US" dirty="0" smtClean="0"/>
              <a:t>Glass fiber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1295400"/>
            <a:ext cx="2010154" cy="1609725"/>
          </a:xfrm>
          <a:prstGeom prst="trapezoid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49841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Wireless Networks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Terrestrial microwave</a:t>
            </a:r>
          </a:p>
          <a:p>
            <a:r>
              <a:rPr lang="en-US" dirty="0" smtClean="0"/>
              <a:t>Communications satellites</a:t>
            </a:r>
          </a:p>
          <a:p>
            <a:r>
              <a:rPr lang="en-US" dirty="0" smtClean="0"/>
              <a:t>Cellular and PCS systems</a:t>
            </a:r>
            <a:endParaRPr lang="en-US" dirty="0" smtClean="0"/>
          </a:p>
          <a:p>
            <a:r>
              <a:rPr lang="en-US" dirty="0" smtClean="0"/>
              <a:t>Radio </a:t>
            </a:r>
            <a:r>
              <a:rPr lang="en-US" dirty="0"/>
              <a:t>and spread spectrum technologies </a:t>
            </a:r>
            <a:r>
              <a:rPr lang="en-US" dirty="0" smtClean="0"/>
              <a:t>(Blue Tooth)</a:t>
            </a:r>
            <a:endParaRPr lang="en-US" dirty="0"/>
          </a:p>
          <a:p>
            <a:r>
              <a:rPr lang="en-US" dirty="0" smtClean="0"/>
              <a:t>Free-space optical communication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828800"/>
            <a:ext cx="1563538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825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Classifications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 Area Network (PAN)</a:t>
            </a:r>
          </a:p>
          <a:p>
            <a:r>
              <a:rPr lang="en-US" dirty="0" smtClean="0"/>
              <a:t>Local Area Network (LAN)</a:t>
            </a:r>
          </a:p>
          <a:p>
            <a:r>
              <a:rPr lang="en-US" dirty="0" smtClean="0"/>
              <a:t>Home Area Network (HAN)</a:t>
            </a:r>
          </a:p>
          <a:p>
            <a:r>
              <a:rPr lang="en-US" dirty="0" smtClean="0"/>
              <a:t>Campus Area Network (CAN)</a:t>
            </a:r>
          </a:p>
          <a:p>
            <a:r>
              <a:rPr lang="en-US" dirty="0" smtClean="0"/>
              <a:t>Metropolitan Area Network (MAN)</a:t>
            </a:r>
          </a:p>
          <a:p>
            <a:r>
              <a:rPr lang="en-US" dirty="0" smtClean="0"/>
              <a:t>Wide Area Network (WAN)</a:t>
            </a:r>
          </a:p>
          <a:p>
            <a:r>
              <a:rPr lang="en-US" dirty="0" smtClean="0"/>
              <a:t>Virtual Private Network (VPN)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193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Local Area Network (LAN)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57" b="32857"/>
          <a:stretch>
            <a:fillRect/>
          </a:stretch>
        </p:blipFill>
        <p:spPr/>
      </p:pic>
      <p:sp>
        <p:nvSpPr>
          <p:cNvPr id="1331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3962400"/>
            <a:ext cx="8001000" cy="205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dirty="0"/>
              <a:t>Computer network that is located within a limited geographical area, such as a school or small business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Example</a:t>
            </a:r>
          </a:p>
          <a:p>
            <a:pPr lvl="2">
              <a:lnSpc>
                <a:spcPct val="90000"/>
              </a:lnSpc>
            </a:pPr>
            <a:r>
              <a:rPr lang="en-US" sz="2100" dirty="0"/>
              <a:t>The </a:t>
            </a:r>
            <a:r>
              <a:rPr lang="en-US" sz="2100" dirty="0" smtClean="0"/>
              <a:t>computers in this classroom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 bldLvl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Wide Area Network (WAN)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/>
              <a:t>Interconnected group of computers and peripherals that cover a large geographical area, such as multiple buildings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Examples</a:t>
            </a:r>
          </a:p>
          <a:p>
            <a:pPr lvl="2">
              <a:lnSpc>
                <a:spcPct val="90000"/>
              </a:lnSpc>
            </a:pPr>
            <a:r>
              <a:rPr lang="en-US" sz="1900" dirty="0"/>
              <a:t>The </a:t>
            </a:r>
            <a:r>
              <a:rPr lang="en-US" sz="1900" dirty="0" smtClean="0"/>
              <a:t>Alpine School District </a:t>
            </a:r>
            <a:r>
              <a:rPr lang="en-US" sz="1900" dirty="0"/>
              <a:t>Network</a:t>
            </a:r>
          </a:p>
          <a:p>
            <a:pPr lvl="2">
              <a:lnSpc>
                <a:spcPct val="90000"/>
              </a:lnSpc>
            </a:pPr>
            <a:r>
              <a:rPr lang="en-US" sz="1900" dirty="0"/>
              <a:t>The Internet</a:t>
            </a:r>
          </a:p>
        </p:txBody>
      </p:sp>
      <p:pic>
        <p:nvPicPr>
          <p:cNvPr id="18438" name="Picture 6" descr="j025089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0" y="3429000"/>
            <a:ext cx="2760663" cy="2814638"/>
          </a:xfrm>
          <a:noFill/>
          <a:ln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 bldLvl="5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</TotalTime>
  <Words>664</Words>
  <Application>Microsoft Macintosh PowerPoint</Application>
  <PresentationFormat>On-screen Show (4:3)</PresentationFormat>
  <Paragraphs>93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Networks</vt:lpstr>
      <vt:lpstr>Network</vt:lpstr>
      <vt:lpstr>Network Beginnings</vt:lpstr>
      <vt:lpstr>Properties of a Network</vt:lpstr>
      <vt:lpstr>Types of Network Wiring</vt:lpstr>
      <vt:lpstr>Wireless Networks</vt:lpstr>
      <vt:lpstr>Network Classifications</vt:lpstr>
      <vt:lpstr>Local Area Network (LAN)</vt:lpstr>
      <vt:lpstr>Wide Area Network (WAN)</vt:lpstr>
      <vt:lpstr>Network Terms</vt:lpstr>
      <vt:lpstr>Network Terms (continued)</vt:lpstr>
      <vt:lpstr>Network Interface Card (NIC)</vt:lpstr>
      <vt:lpstr>IP Addresses</vt:lpstr>
      <vt:lpstr>WiFi  </vt:lpstr>
      <vt:lpstr>Network Connections Devices</vt:lpstr>
      <vt:lpstr>The End!</vt:lpstr>
      <vt:lpstr>Resources</vt:lpstr>
    </vt:vector>
  </TitlesOfParts>
  <Company>Pleasant Grove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Networks</dc:title>
  <dc:creator>Michelle Guymon</dc:creator>
  <cp:lastModifiedBy>Mike &amp; Debbie Wood</cp:lastModifiedBy>
  <cp:revision>53</cp:revision>
  <dcterms:created xsi:type="dcterms:W3CDTF">2003-05-06T18:11:27Z</dcterms:created>
  <dcterms:modified xsi:type="dcterms:W3CDTF">2013-11-07T12:57:57Z</dcterms:modified>
</cp:coreProperties>
</file>